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33"/>
  </p:notesMasterIdLst>
  <p:sldIdLst>
    <p:sldId id="256" r:id="rId2"/>
    <p:sldId id="547" r:id="rId3"/>
    <p:sldId id="537" r:id="rId4"/>
    <p:sldId id="549" r:id="rId5"/>
    <p:sldId id="550" r:id="rId6"/>
    <p:sldId id="551" r:id="rId7"/>
    <p:sldId id="552" r:id="rId8"/>
    <p:sldId id="553" r:id="rId9"/>
    <p:sldId id="555" r:id="rId10"/>
    <p:sldId id="556" r:id="rId11"/>
    <p:sldId id="554" r:id="rId12"/>
    <p:sldId id="558" r:id="rId13"/>
    <p:sldId id="548" r:id="rId14"/>
    <p:sldId id="536" r:id="rId15"/>
    <p:sldId id="534" r:id="rId16"/>
    <p:sldId id="566" r:id="rId17"/>
    <p:sldId id="568" r:id="rId18"/>
    <p:sldId id="559" r:id="rId19"/>
    <p:sldId id="573" r:id="rId20"/>
    <p:sldId id="564" r:id="rId21"/>
    <p:sldId id="581" r:id="rId22"/>
    <p:sldId id="578" r:id="rId23"/>
    <p:sldId id="575" r:id="rId24"/>
    <p:sldId id="577" r:id="rId25"/>
    <p:sldId id="576" r:id="rId26"/>
    <p:sldId id="579" r:id="rId27"/>
    <p:sldId id="583" r:id="rId28"/>
    <p:sldId id="584" r:id="rId29"/>
    <p:sldId id="585" r:id="rId30"/>
    <p:sldId id="586" r:id="rId31"/>
    <p:sldId id="572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981" autoAdjust="0"/>
    <p:restoredTop sz="94705"/>
  </p:normalViewPr>
  <p:slideViewPr>
    <p:cSldViewPr snapToGrid="0" snapToObjects="1">
      <p:cViewPr>
        <p:scale>
          <a:sx n="60" d="100"/>
          <a:sy n="60" d="100"/>
        </p:scale>
        <p:origin x="2704" y="25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1" d="100"/>
        <a:sy n="131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D2B68B-ACF1-1B4A-9A54-22E6164C6864}" type="datetimeFigureOut">
              <a:rPr lang="en-US" smtClean="0"/>
              <a:t>8/14/16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1EF587-ACCB-E640-924C-E868C22DA2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471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accent4">
              <a:lumMod val="75000"/>
            </a:schemeClr>
          </a:solidFill>
          <a:latin typeface="Ubuntu Ligh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accent4">
              <a:lumMod val="75000"/>
            </a:schemeClr>
          </a:solidFill>
          <a:latin typeface="Ubuntu Ligh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accent4">
              <a:lumMod val="75000"/>
            </a:schemeClr>
          </a:solidFill>
          <a:latin typeface="Ubuntu Ligh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accent4">
              <a:lumMod val="75000"/>
            </a:schemeClr>
          </a:solidFill>
          <a:latin typeface="Ubuntu Ligh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accent4">
              <a:lumMod val="75000"/>
            </a:schemeClr>
          </a:solidFill>
          <a:latin typeface="Ubuntu Ligh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accent4">
              <a:lumMod val="75000"/>
            </a:schemeClr>
          </a:solidFill>
          <a:latin typeface="Ubuntu Ligh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FEeTLopLkEo" TargetMode="External"/><Relationship Id="rId3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png"/><Relationship Id="rId12" Type="http://schemas.openxmlformats.org/officeDocument/2006/relationships/image" Target="../media/image13.jpg"/><Relationship Id="rId13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emf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4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nE2qSO6OJnE" TargetMode="External"/><Relationship Id="rId3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57226"/>
            <a:ext cx="7848600" cy="4529138"/>
          </a:xfrm>
        </p:spPr>
        <p:txBody>
          <a:bodyPr/>
          <a:lstStyle/>
          <a:p>
            <a:r>
              <a:rPr lang="en-US" sz="8800" b="1" dirty="0" smtClean="0">
                <a:latin typeface="News Gothic MT" charset="0"/>
                <a:ea typeface="News Gothic MT" charset="0"/>
                <a:cs typeface="News Gothic MT" charset="0"/>
              </a:rPr>
              <a:t>STEAL</a:t>
            </a:r>
            <a:br>
              <a:rPr lang="en-US" sz="8800" b="1" dirty="0" smtClean="0">
                <a:latin typeface="News Gothic MT" charset="0"/>
                <a:ea typeface="News Gothic MT" charset="0"/>
                <a:cs typeface="News Gothic MT" charset="0"/>
              </a:rPr>
            </a:br>
            <a:r>
              <a:rPr lang="en-US" sz="8800" b="1" dirty="0" smtClean="0">
                <a:latin typeface="News Gothic MT" charset="0"/>
                <a:ea typeface="News Gothic MT" charset="0"/>
                <a:cs typeface="News Gothic MT" charset="0"/>
              </a:rPr>
              <a:t>THIS</a:t>
            </a:r>
            <a:br>
              <a:rPr lang="en-US" sz="8800" b="1" dirty="0" smtClean="0">
                <a:latin typeface="News Gothic MT" charset="0"/>
                <a:ea typeface="News Gothic MT" charset="0"/>
                <a:cs typeface="News Gothic MT" charset="0"/>
              </a:rPr>
            </a:br>
            <a:r>
              <a:rPr lang="en-US" sz="8800" b="1" dirty="0" smtClean="0">
                <a:latin typeface="News Gothic MT" charset="0"/>
                <a:ea typeface="News Gothic MT" charset="0"/>
                <a:cs typeface="News Gothic MT" charset="0"/>
              </a:rPr>
              <a:t>BRAND</a:t>
            </a:r>
            <a:endParaRPr lang="en-US" sz="8800" b="1" dirty="0">
              <a:latin typeface="News Gothic MT" charset="0"/>
              <a:ea typeface="News Gothic MT" charset="0"/>
              <a:cs typeface="News Gothic MT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685800" y="5441633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064" y="5298441"/>
            <a:ext cx="1694422" cy="75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7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882" y="254000"/>
            <a:ext cx="6350000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498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600"/>
            <a:ext cx="91440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39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Box 3"/>
          <p:cNvSpPr txBox="1">
            <a:spLocks noChangeArrowheads="1"/>
          </p:cNvSpPr>
          <p:nvPr/>
        </p:nvSpPr>
        <p:spPr bwMode="auto">
          <a:xfrm>
            <a:off x="542925" y="2339779"/>
            <a:ext cx="8158163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9pPr>
          </a:lstStyle>
          <a:p>
            <a:pPr algn="ctr"/>
            <a:r>
              <a:rPr lang="en-US" sz="13800" b="1" spc="-300" dirty="0" smtClean="0"/>
              <a:t>FREE!</a:t>
            </a:r>
          </a:p>
        </p:txBody>
      </p:sp>
    </p:spTree>
    <p:extLst>
      <p:ext uri="{BB962C8B-B14F-4D97-AF65-F5344CB8AC3E}">
        <p14:creationId xmlns:p14="http://schemas.microsoft.com/office/powerpoint/2010/main" val="129916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Box 3"/>
          <p:cNvSpPr txBox="1">
            <a:spLocks noChangeArrowheads="1"/>
          </p:cNvSpPr>
          <p:nvPr/>
        </p:nvSpPr>
        <p:spPr bwMode="auto">
          <a:xfrm>
            <a:off x="542925" y="1233993"/>
            <a:ext cx="8158163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9pPr>
          </a:lstStyle>
          <a:p>
            <a:pPr algn="ctr"/>
            <a:r>
              <a:rPr lang="en-US" sz="7200" b="1" spc="-300" dirty="0" smtClean="0"/>
              <a:t>We’re going to </a:t>
            </a:r>
          </a:p>
          <a:p>
            <a:pPr algn="ctr"/>
            <a:r>
              <a:rPr lang="en-US" sz="7200" b="1" spc="-300" dirty="0" smtClean="0"/>
              <a:t>use social media. </a:t>
            </a:r>
          </a:p>
          <a:p>
            <a:pPr algn="ctr"/>
            <a:r>
              <a:rPr lang="en-US" sz="7200" b="1" spc="-300" dirty="0" smtClean="0"/>
              <a:t>We’re going to make a viral video.</a:t>
            </a:r>
            <a:endParaRPr lang="en-US" sz="7200" b="1" u="sng" spc="-300" dirty="0"/>
          </a:p>
        </p:txBody>
      </p:sp>
    </p:spTree>
    <p:extLst>
      <p:ext uri="{BB962C8B-B14F-4D97-AF65-F5344CB8AC3E}">
        <p14:creationId xmlns:p14="http://schemas.microsoft.com/office/powerpoint/2010/main" val="96015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0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Box 3"/>
          <p:cNvSpPr txBox="1">
            <a:spLocks noChangeArrowheads="1"/>
          </p:cNvSpPr>
          <p:nvPr/>
        </p:nvSpPr>
        <p:spPr bwMode="auto">
          <a:xfrm>
            <a:off x="862257" y="1074509"/>
            <a:ext cx="7352487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9pPr>
          </a:lstStyle>
          <a:p>
            <a:pPr algn="ctr"/>
            <a:r>
              <a:rPr lang="en-US" sz="6000" b="1" spc="-300" dirty="0" smtClean="0"/>
              <a:t>Relying on </a:t>
            </a:r>
            <a:r>
              <a:rPr lang="en-US" sz="6000" b="1" spc="-300" dirty="0" smtClean="0">
                <a:solidFill>
                  <a:srgbClr val="FF0000"/>
                </a:solidFill>
              </a:rPr>
              <a:t>VIRAL VIDEOS</a:t>
            </a:r>
            <a:r>
              <a:rPr lang="en-US" sz="6000" b="1" spc="-300" dirty="0" smtClean="0"/>
              <a:t> to promote your brand is like using the </a:t>
            </a:r>
            <a:r>
              <a:rPr lang="en-US" sz="6000" b="1" spc="-300" dirty="0" smtClean="0">
                <a:solidFill>
                  <a:srgbClr val="FF0000"/>
                </a:solidFill>
              </a:rPr>
              <a:t>LOTTERY</a:t>
            </a:r>
            <a:r>
              <a:rPr lang="en-US" sz="6000" b="1" spc="-300" dirty="0" smtClean="0"/>
              <a:t> to pay your bills</a:t>
            </a:r>
            <a:endParaRPr lang="en-US" sz="6000" b="1" u="sng" spc="-300" dirty="0"/>
          </a:p>
        </p:txBody>
      </p:sp>
    </p:spTree>
    <p:extLst>
      <p:ext uri="{BB962C8B-B14F-4D97-AF65-F5344CB8AC3E}">
        <p14:creationId xmlns:p14="http://schemas.microsoft.com/office/powerpoint/2010/main" val="23693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Box 3"/>
          <p:cNvSpPr txBox="1">
            <a:spLocks noChangeArrowheads="1"/>
          </p:cNvSpPr>
          <p:nvPr/>
        </p:nvSpPr>
        <p:spPr bwMode="auto">
          <a:xfrm>
            <a:off x="862257" y="1166842"/>
            <a:ext cx="7352487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9pPr>
          </a:lstStyle>
          <a:p>
            <a:pPr algn="ctr"/>
            <a:r>
              <a:rPr lang="en-US" sz="7200" b="1" spc="-300" dirty="0" smtClean="0"/>
              <a:t>Social media is </a:t>
            </a:r>
            <a:r>
              <a:rPr lang="en-US" sz="7200" b="1" spc="-300" dirty="0" smtClean="0">
                <a:solidFill>
                  <a:srgbClr val="FF0000"/>
                </a:solidFill>
              </a:rPr>
              <a:t>not</a:t>
            </a:r>
            <a:r>
              <a:rPr lang="en-US" sz="7200" b="1" spc="-300" dirty="0" smtClean="0"/>
              <a:t> </a:t>
            </a:r>
            <a:r>
              <a:rPr lang="en-US" sz="7200" b="1" u="sng" spc="-300" dirty="0" smtClean="0"/>
              <a:t>PAID MEDIA</a:t>
            </a:r>
            <a:r>
              <a:rPr lang="en-US" sz="7200" b="1" spc="-300" dirty="0" smtClean="0"/>
              <a:t>, </a:t>
            </a:r>
          </a:p>
          <a:p>
            <a:pPr algn="ctr"/>
            <a:r>
              <a:rPr lang="en-US" sz="7200" b="1" spc="-300" dirty="0" smtClean="0"/>
              <a:t>it </a:t>
            </a:r>
            <a:r>
              <a:rPr lang="en-US" sz="7200" b="1" spc="-300" dirty="0" smtClean="0">
                <a:solidFill>
                  <a:srgbClr val="FF0000"/>
                </a:solidFill>
              </a:rPr>
              <a:t>is</a:t>
            </a:r>
            <a:r>
              <a:rPr lang="en-US" sz="7200" b="1" spc="-300" dirty="0" smtClean="0"/>
              <a:t> </a:t>
            </a:r>
            <a:r>
              <a:rPr lang="en-US" sz="7200" b="1" u="sng" spc="-300" dirty="0" smtClean="0"/>
              <a:t>EARNED MEDIA</a:t>
            </a:r>
            <a:endParaRPr lang="en-US" sz="7200" b="1" u="sng" spc="-300" dirty="0"/>
          </a:p>
        </p:txBody>
      </p:sp>
    </p:spTree>
    <p:extLst>
      <p:ext uri="{BB962C8B-B14F-4D97-AF65-F5344CB8AC3E}">
        <p14:creationId xmlns:p14="http://schemas.microsoft.com/office/powerpoint/2010/main" val="169939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2-19 at 1.01.26 PM.pn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65200"/>
            <a:ext cx="8064500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2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600" y="2603500"/>
            <a:ext cx="6896100" cy="1638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3222" y="837327"/>
            <a:ext cx="848077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pc="-300" dirty="0" err="1" smtClean="0">
                <a:latin typeface="News Gothic MT"/>
                <a:cs typeface="News Gothic MT"/>
              </a:rPr>
              <a:t>KICKSTARTER</a:t>
            </a:r>
            <a:endParaRPr lang="en-US" sz="6600" b="1" spc="-300" dirty="0" smtClean="0">
              <a:latin typeface="News Gothic MT"/>
              <a:cs typeface="News Gothic MT"/>
            </a:endParaRPr>
          </a:p>
          <a:p>
            <a:pPr algn="ctr"/>
            <a:r>
              <a:rPr lang="en-US" sz="6600" b="1" spc="-300" dirty="0" smtClean="0">
                <a:latin typeface="News Gothic MT"/>
                <a:cs typeface="News Gothic MT"/>
              </a:rPr>
              <a:t>TED TALK</a:t>
            </a:r>
          </a:p>
          <a:p>
            <a:pPr algn="ctr"/>
            <a:r>
              <a:rPr lang="en-US" sz="6600" b="1" spc="-300" dirty="0" smtClean="0">
                <a:latin typeface="News Gothic MT"/>
                <a:cs typeface="News Gothic MT"/>
              </a:rPr>
              <a:t>VIRAL VIDEO</a:t>
            </a:r>
          </a:p>
          <a:p>
            <a:pPr algn="ctr"/>
            <a:r>
              <a:rPr lang="en-US" sz="6600" b="1" spc="-300" dirty="0" smtClean="0">
                <a:latin typeface="News Gothic MT"/>
                <a:cs typeface="News Gothic MT"/>
              </a:rPr>
              <a:t>NEWS STORIES</a:t>
            </a:r>
          </a:p>
          <a:p>
            <a:pPr algn="ctr"/>
            <a:r>
              <a:rPr lang="en-US" sz="6600" b="1" spc="-300" dirty="0" smtClean="0">
                <a:latin typeface="News Gothic MT"/>
                <a:cs typeface="News Gothic MT"/>
              </a:rPr>
              <a:t>SOCIAL MEDIA</a:t>
            </a:r>
            <a:endParaRPr lang="en-US" sz="6600" b="1" spc="-300" dirty="0">
              <a:latin typeface="News Gothic MT"/>
              <a:cs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18771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61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0" name="Picture 6" descr="images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565" y="2366243"/>
            <a:ext cx="1878346" cy="1876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00" y="2227601"/>
            <a:ext cx="2286000" cy="26376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b="4388"/>
          <a:stretch/>
        </p:blipFill>
        <p:spPr>
          <a:xfrm>
            <a:off x="5932311" y="2284045"/>
            <a:ext cx="2444044" cy="23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33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55" y="3887697"/>
            <a:ext cx="1626206" cy="16262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9690" y="5512152"/>
            <a:ext cx="911184" cy="9111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2989" y="3982234"/>
            <a:ext cx="2003146" cy="118185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0470" y="3023999"/>
            <a:ext cx="2556420" cy="703016"/>
          </a:xfrm>
          <a:prstGeom prst="rect">
            <a:avLst/>
          </a:prstGeom>
        </p:spPr>
      </p:pic>
      <p:pic>
        <p:nvPicPr>
          <p:cNvPr id="21" name="Picture 20" descr="Logo w Seal.ai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73" t="31041" r="34495" b="45813"/>
          <a:stretch/>
        </p:blipFill>
        <p:spPr>
          <a:xfrm>
            <a:off x="4064915" y="2848406"/>
            <a:ext cx="1140734" cy="108701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2286" y="1743728"/>
            <a:ext cx="1761704" cy="8456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90038" y="514473"/>
            <a:ext cx="1690488" cy="12509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40" y="1819228"/>
            <a:ext cx="2190236" cy="6946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0541" y="2899842"/>
            <a:ext cx="1885148" cy="8247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390" y="4173298"/>
            <a:ext cx="2091784" cy="11435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520" y="1918402"/>
            <a:ext cx="688698" cy="6886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3"/>
          <a:srcRect l="14680" t="46193" r="4432"/>
          <a:stretch/>
        </p:blipFill>
        <p:spPr>
          <a:xfrm>
            <a:off x="4293926" y="2426166"/>
            <a:ext cx="845820" cy="18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72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ST_Logo_Color_900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300" y="2794508"/>
            <a:ext cx="2743200" cy="131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51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6600"/>
                </a:solidFill>
                <a:latin typeface="News Gothic MT" charset="0"/>
                <a:ea typeface="News Gothic MT" charset="0"/>
                <a:cs typeface="News Gothic MT" charset="0"/>
              </a:rPr>
              <a:t>What Can Marketers Exploit?</a:t>
            </a:r>
            <a:endParaRPr lang="en-US" b="1" dirty="0">
              <a:solidFill>
                <a:srgbClr val="FF6600"/>
              </a:solidFill>
              <a:latin typeface="News Gothic MT" charset="0"/>
              <a:ea typeface="News Gothic MT" charset="0"/>
              <a:cs typeface="News Gothic MT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900416" cy="4876800"/>
          </a:xfrm>
        </p:spPr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dirty="0" smtClean="0">
                <a:latin typeface="News Gothic MT" charset="0"/>
                <a:ea typeface="News Gothic MT" charset="0"/>
                <a:cs typeface="News Gothic MT" charset="0"/>
              </a:rPr>
              <a:t>Best Price, Special Deals and Risk-Free Purchase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 smtClean="0">
                <a:latin typeface="News Gothic MT" charset="0"/>
                <a:ea typeface="News Gothic MT" charset="0"/>
                <a:cs typeface="News Gothic MT" charset="0"/>
              </a:rPr>
              <a:t>Exotic, Taboo and the (Seemingly) Dangerous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>
                <a:latin typeface="News Gothic MT" charset="0"/>
                <a:ea typeface="News Gothic MT" charset="0"/>
                <a:cs typeface="News Gothic MT" charset="0"/>
              </a:rPr>
              <a:t>Expert </a:t>
            </a:r>
            <a:r>
              <a:rPr lang="en-US" dirty="0" smtClean="0">
                <a:latin typeface="News Gothic MT" charset="0"/>
                <a:ea typeface="News Gothic MT" charset="0"/>
                <a:cs typeface="News Gothic MT" charset="0"/>
              </a:rPr>
              <a:t>Study or Endorsement</a:t>
            </a:r>
            <a:endParaRPr lang="en-US" dirty="0">
              <a:latin typeface="News Gothic MT" charset="0"/>
              <a:ea typeface="News Gothic MT" charset="0"/>
              <a:cs typeface="News Gothic MT" charset="0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en-US" dirty="0">
                <a:latin typeface="News Gothic MT" charset="0"/>
                <a:ea typeface="News Gothic MT" charset="0"/>
                <a:cs typeface="News Gothic MT" charset="0"/>
              </a:rPr>
              <a:t>Celebrity </a:t>
            </a:r>
            <a:r>
              <a:rPr lang="en-US" dirty="0" smtClean="0">
                <a:latin typeface="News Gothic MT" charset="0"/>
                <a:ea typeface="News Gothic MT" charset="0"/>
                <a:cs typeface="News Gothic MT" charset="0"/>
              </a:rPr>
              <a:t>Status</a:t>
            </a:r>
            <a:endParaRPr lang="en-US" dirty="0">
              <a:latin typeface="News Gothic MT" charset="0"/>
              <a:ea typeface="News Gothic MT" charset="0"/>
              <a:cs typeface="News Gothic MT" charset="0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en-US" dirty="0">
                <a:latin typeface="News Gothic MT" charset="0"/>
                <a:ea typeface="News Gothic MT" charset="0"/>
                <a:cs typeface="News Gothic MT" charset="0"/>
              </a:rPr>
              <a:t>A Political or Social Cause or Controversy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 smtClean="0">
                <a:latin typeface="News Gothic MT" charset="0"/>
                <a:ea typeface="News Gothic MT" charset="0"/>
                <a:cs typeface="News Gothic MT" charset="0"/>
              </a:rPr>
              <a:t>Our “</a:t>
            </a:r>
            <a:r>
              <a:rPr lang="en-US" dirty="0" err="1" smtClean="0">
                <a:latin typeface="News Gothic MT" charset="0"/>
                <a:ea typeface="News Gothic MT" charset="0"/>
                <a:cs typeface="News Gothic MT" charset="0"/>
              </a:rPr>
              <a:t>Maslowsian</a:t>
            </a:r>
            <a:r>
              <a:rPr lang="en-US" dirty="0" smtClean="0">
                <a:latin typeface="News Gothic MT" charset="0"/>
                <a:ea typeface="News Gothic MT" charset="0"/>
                <a:cs typeface="News Gothic MT" charset="0"/>
              </a:rPr>
              <a:t>” Needs</a:t>
            </a:r>
          </a:p>
          <a:p>
            <a:pPr marL="788670" lvl="1" indent="-514350">
              <a:buFont typeface="+mj-lt"/>
              <a:buAutoNum type="alphaLcPeriod"/>
            </a:pPr>
            <a:r>
              <a:rPr lang="en-US" sz="1800" dirty="0" smtClean="0">
                <a:latin typeface="News Gothic MT" charset="0"/>
                <a:ea typeface="News Gothic MT" charset="0"/>
                <a:cs typeface="News Gothic MT" charset="0"/>
              </a:rPr>
              <a:t>Physiological – multiple brands and store brands, no risk – money-back guarantees, fair and clear pricing, sales and special offers, suggested sales …</a:t>
            </a:r>
          </a:p>
          <a:p>
            <a:pPr marL="788670" lvl="1" indent="-514350">
              <a:buFont typeface="+mj-lt"/>
              <a:buAutoNum type="alphaLcPeriod"/>
            </a:pPr>
            <a:r>
              <a:rPr lang="en-US" sz="1800" dirty="0" smtClean="0">
                <a:latin typeface="News Gothic MT" charset="0"/>
                <a:ea typeface="News Gothic MT" charset="0"/>
                <a:cs typeface="News Gothic MT" charset="0"/>
              </a:rPr>
              <a:t>Safety, love/belonging and esteem – through adoptable brand stories that signal our tribal identity and establish or reinforce our social status</a:t>
            </a:r>
          </a:p>
          <a:p>
            <a:pPr marL="788670" lvl="1" indent="-514350">
              <a:buFont typeface="+mj-lt"/>
              <a:buAutoNum type="alphaLcPeriod"/>
            </a:pPr>
            <a:r>
              <a:rPr lang="en-US" sz="1800" dirty="0" smtClean="0">
                <a:latin typeface="News Gothic MT" charset="0"/>
                <a:ea typeface="News Gothic MT" charset="0"/>
                <a:cs typeface="News Gothic MT" charset="0"/>
              </a:rPr>
              <a:t>Self-actualization, transcendence and forgiveness</a:t>
            </a:r>
            <a:endParaRPr lang="en-US" sz="2400" dirty="0">
              <a:latin typeface="News Gothic MT" charset="0"/>
              <a:ea typeface="News Gothic MT" charset="0"/>
              <a:cs typeface="News Gothic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8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08" y="1476985"/>
            <a:ext cx="8462984" cy="388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13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739" y="263812"/>
            <a:ext cx="4382568" cy="633037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4122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419" y="2454349"/>
            <a:ext cx="2339162" cy="19493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49" y="2454349"/>
            <a:ext cx="2339162" cy="19493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089" y="2454349"/>
            <a:ext cx="2339162" cy="194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81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800" y="1517798"/>
            <a:ext cx="57277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46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833" y="329609"/>
            <a:ext cx="3438440" cy="619878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84635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6600"/>
                </a:solidFill>
                <a:latin typeface="News Gothic MT" charset="0"/>
                <a:ea typeface="News Gothic MT" charset="0"/>
                <a:cs typeface="News Gothic MT" charset="0"/>
              </a:rPr>
              <a:t>Branding Plan</a:t>
            </a:r>
            <a:endParaRPr lang="en-US" b="1" dirty="0">
              <a:solidFill>
                <a:srgbClr val="FF6600"/>
              </a:solidFill>
              <a:latin typeface="News Gothic MT" charset="0"/>
              <a:ea typeface="News Gothic MT" charset="0"/>
              <a:cs typeface="News Gothic MT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900416" cy="4876800"/>
          </a:xfrm>
        </p:spPr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dirty="0">
                <a:latin typeface="News Gothic MT" charset="0"/>
                <a:ea typeface="News Gothic MT" charset="0"/>
                <a:cs typeface="News Gothic MT" charset="0"/>
              </a:rPr>
              <a:t>Name (with a good </a:t>
            </a:r>
            <a:r>
              <a:rPr lang="en-US" dirty="0" err="1">
                <a:latin typeface="News Gothic MT" charset="0"/>
                <a:ea typeface="News Gothic MT" charset="0"/>
                <a:cs typeface="News Gothic MT" charset="0"/>
              </a:rPr>
              <a:t>url</a:t>
            </a:r>
            <a:r>
              <a:rPr lang="en-US" dirty="0">
                <a:latin typeface="News Gothic MT" charset="0"/>
                <a:ea typeface="News Gothic MT" charset="0"/>
                <a:cs typeface="News Gothic MT" charset="0"/>
              </a:rPr>
              <a:t>)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>
                <a:latin typeface="News Gothic MT" charset="0"/>
                <a:ea typeface="News Gothic MT" charset="0"/>
                <a:cs typeface="News Gothic MT" charset="0"/>
              </a:rPr>
              <a:t>Logo and graphic standards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>
                <a:latin typeface="News Gothic MT" charset="0"/>
                <a:ea typeface="News Gothic MT" charset="0"/>
                <a:cs typeface="News Gothic MT" charset="0"/>
              </a:rPr>
              <a:t>Tagline and catch phrases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>
                <a:latin typeface="News Gothic MT" charset="0"/>
                <a:ea typeface="News Gothic MT" charset="0"/>
                <a:cs typeface="News Gothic MT" charset="0"/>
              </a:rPr>
              <a:t>Social </a:t>
            </a:r>
            <a:r>
              <a:rPr lang="en-US" dirty="0" smtClean="0">
                <a:latin typeface="News Gothic MT" charset="0"/>
                <a:ea typeface="News Gothic MT" charset="0"/>
                <a:cs typeface="News Gothic MT" charset="0"/>
              </a:rPr>
              <a:t>mission</a:t>
            </a:r>
          </a:p>
          <a:p>
            <a:pPr marL="514350" lvl="0" indent="-514350">
              <a:buFont typeface="+mj-lt"/>
              <a:buAutoNum type="arabicPeriod"/>
            </a:pPr>
            <a:endParaRPr lang="en-US" dirty="0">
              <a:latin typeface="News Gothic MT" charset="0"/>
              <a:ea typeface="News Gothic MT" charset="0"/>
              <a:cs typeface="News Gothic MT" charset="0"/>
            </a:endParaRPr>
          </a:p>
          <a:p>
            <a:pPr marL="514350" lvl="0" indent="-514350">
              <a:buFont typeface="+mj-lt"/>
              <a:buAutoNum type="arabicPeriod"/>
            </a:pPr>
            <a:endParaRPr lang="en-US" dirty="0" smtClean="0">
              <a:latin typeface="News Gothic MT" charset="0"/>
              <a:ea typeface="News Gothic MT" charset="0"/>
              <a:cs typeface="News Gothic MT" charset="0"/>
            </a:endParaRPr>
          </a:p>
          <a:p>
            <a:pPr marL="514350" lvl="0" indent="-514350">
              <a:buFont typeface="+mj-lt"/>
              <a:buAutoNum type="arabicPeriod"/>
            </a:pPr>
            <a:endParaRPr lang="en-US" dirty="0" smtClean="0">
              <a:latin typeface="News Gothic MT" charset="0"/>
              <a:ea typeface="News Gothic MT" charset="0"/>
              <a:cs typeface="News Gothic MT" charset="0"/>
            </a:endParaRPr>
          </a:p>
          <a:p>
            <a:pPr marL="0" lvl="0" indent="0">
              <a:buNone/>
            </a:pPr>
            <a:endParaRPr lang="en-US" dirty="0">
              <a:latin typeface="News Gothic MT" charset="0"/>
              <a:ea typeface="News Gothic MT" charset="0"/>
              <a:cs typeface="News Gothic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27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6600"/>
                </a:solidFill>
                <a:latin typeface="News Gothic MT" charset="0"/>
                <a:ea typeface="News Gothic MT" charset="0"/>
                <a:cs typeface="News Gothic MT" charset="0"/>
              </a:rPr>
              <a:t>Platform Plan</a:t>
            </a:r>
            <a:endParaRPr lang="en-US" b="1" dirty="0">
              <a:solidFill>
                <a:srgbClr val="FF6600"/>
              </a:solidFill>
              <a:latin typeface="News Gothic MT" charset="0"/>
              <a:ea typeface="News Gothic MT" charset="0"/>
              <a:cs typeface="News Gothic MT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900416" cy="4876800"/>
          </a:xfrm>
        </p:spPr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dirty="0">
                <a:latin typeface="News Gothic MT" charset="0"/>
                <a:ea typeface="News Gothic MT" charset="0"/>
                <a:cs typeface="News Gothic MT" charset="0"/>
              </a:rPr>
              <a:t>Website and lead capture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>
                <a:latin typeface="News Gothic MT" charset="0"/>
                <a:ea typeface="News Gothic MT" charset="0"/>
                <a:cs typeface="News Gothic MT" charset="0"/>
              </a:rPr>
              <a:t>Email and digital marketing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>
                <a:latin typeface="News Gothic MT" charset="0"/>
                <a:ea typeface="News Gothic MT" charset="0"/>
                <a:cs typeface="News Gothic MT" charset="0"/>
              </a:rPr>
              <a:t>Sharing and Sampling – applications, high-value content, events, trial product/free product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>
                <a:latin typeface="News Gothic MT" charset="0"/>
                <a:ea typeface="News Gothic MT" charset="0"/>
                <a:cs typeface="News Gothic MT" charset="0"/>
              </a:rPr>
              <a:t>Stakeholder development – social media, donation opportunities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>
                <a:latin typeface="News Gothic MT" charset="0"/>
                <a:ea typeface="News Gothic MT" charset="0"/>
                <a:cs typeface="News Gothic MT" charset="0"/>
              </a:rPr>
              <a:t>Sponsorships –think of paid media as a form of sponsorship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 smtClean="0">
                <a:latin typeface="News Gothic MT" charset="0"/>
                <a:ea typeface="News Gothic MT" charset="0"/>
                <a:cs typeface="News Gothic MT" charset="0"/>
              </a:rPr>
              <a:t>Analytics</a:t>
            </a:r>
          </a:p>
          <a:p>
            <a:pPr marL="514350" lvl="0" indent="-514350">
              <a:buFont typeface="+mj-lt"/>
              <a:buAutoNum type="arabicPeriod"/>
            </a:pPr>
            <a:endParaRPr lang="en-US" dirty="0">
              <a:latin typeface="News Gothic MT" charset="0"/>
              <a:ea typeface="News Gothic MT" charset="0"/>
              <a:cs typeface="News Gothic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24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6600"/>
                </a:solidFill>
                <a:latin typeface="News Gothic MT" charset="0"/>
                <a:ea typeface="News Gothic MT" charset="0"/>
                <a:cs typeface="News Gothic MT" charset="0"/>
              </a:rPr>
              <a:t>Marketing Process Plan</a:t>
            </a:r>
            <a:endParaRPr lang="en-US" b="1" dirty="0">
              <a:solidFill>
                <a:srgbClr val="FF6600"/>
              </a:solidFill>
              <a:latin typeface="News Gothic MT" charset="0"/>
              <a:ea typeface="News Gothic MT" charset="0"/>
              <a:cs typeface="News Gothic MT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900416" cy="4876800"/>
          </a:xfrm>
        </p:spPr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dirty="0">
                <a:latin typeface="News Gothic MT" charset="0"/>
                <a:ea typeface="News Gothic MT" charset="0"/>
                <a:cs typeface="News Gothic MT" charset="0"/>
              </a:rPr>
              <a:t>Set a </a:t>
            </a:r>
            <a:r>
              <a:rPr lang="en-US" dirty="0" smtClean="0">
                <a:latin typeface="News Gothic MT" charset="0"/>
                <a:ea typeface="News Gothic MT" charset="0"/>
                <a:cs typeface="News Gothic MT" charset="0"/>
              </a:rPr>
              <a:t>budget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 smtClean="0">
                <a:latin typeface="News Gothic MT" charset="0"/>
                <a:ea typeface="News Gothic MT" charset="0"/>
                <a:cs typeface="News Gothic MT" charset="0"/>
              </a:rPr>
              <a:t>Establish </a:t>
            </a:r>
            <a:r>
              <a:rPr lang="en-US" dirty="0">
                <a:latin typeface="News Gothic MT" charset="0"/>
                <a:ea typeface="News Gothic MT" charset="0"/>
                <a:cs typeface="News Gothic MT" charset="0"/>
              </a:rPr>
              <a:t>a </a:t>
            </a:r>
            <a:r>
              <a:rPr lang="en-US" dirty="0" smtClean="0">
                <a:latin typeface="News Gothic MT" charset="0"/>
                <a:ea typeface="News Gothic MT" charset="0"/>
                <a:cs typeface="News Gothic MT" charset="0"/>
              </a:rPr>
              <a:t>process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>
                <a:latin typeface="News Gothic MT" charset="0"/>
                <a:ea typeface="News Gothic MT" charset="0"/>
                <a:cs typeface="News Gothic MT" charset="0"/>
              </a:rPr>
              <a:t>P</a:t>
            </a:r>
            <a:r>
              <a:rPr lang="en-US" dirty="0" smtClean="0">
                <a:latin typeface="News Gothic MT" charset="0"/>
                <a:ea typeface="News Gothic MT" charset="0"/>
                <a:cs typeface="News Gothic MT" charset="0"/>
              </a:rPr>
              <a:t>ut </a:t>
            </a:r>
            <a:r>
              <a:rPr lang="en-US" dirty="0">
                <a:latin typeface="News Gothic MT" charset="0"/>
                <a:ea typeface="News Gothic MT" charset="0"/>
                <a:cs typeface="News Gothic MT" charset="0"/>
              </a:rPr>
              <a:t>it on a </a:t>
            </a:r>
            <a:r>
              <a:rPr lang="en-US" dirty="0" smtClean="0">
                <a:latin typeface="News Gothic MT" charset="0"/>
                <a:ea typeface="News Gothic MT" charset="0"/>
                <a:cs typeface="News Gothic MT" charset="0"/>
              </a:rPr>
              <a:t>schedule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>
                <a:latin typeface="News Gothic MT" charset="0"/>
                <a:ea typeface="News Gothic MT" charset="0"/>
                <a:cs typeface="News Gothic MT" charset="0"/>
              </a:rPr>
              <a:t>S</a:t>
            </a:r>
            <a:r>
              <a:rPr lang="en-US" dirty="0" smtClean="0">
                <a:latin typeface="News Gothic MT" charset="0"/>
                <a:ea typeface="News Gothic MT" charset="0"/>
                <a:cs typeface="News Gothic MT" charset="0"/>
              </a:rPr>
              <a:t>tick </a:t>
            </a:r>
            <a:r>
              <a:rPr lang="en-US" dirty="0">
                <a:latin typeface="News Gothic MT" charset="0"/>
                <a:ea typeface="News Gothic MT" charset="0"/>
                <a:cs typeface="News Gothic MT" charset="0"/>
              </a:rPr>
              <a:t>to the </a:t>
            </a:r>
            <a:r>
              <a:rPr lang="en-US" dirty="0" smtClean="0">
                <a:latin typeface="News Gothic MT" charset="0"/>
                <a:ea typeface="News Gothic MT" charset="0"/>
                <a:cs typeface="News Gothic MT" charset="0"/>
              </a:rPr>
              <a:t>schedule</a:t>
            </a:r>
          </a:p>
          <a:p>
            <a:pPr marL="514350" lvl="0" indent="-514350">
              <a:buFont typeface="+mj-lt"/>
              <a:buAutoNum type="arabicPeriod"/>
            </a:pPr>
            <a:endParaRPr lang="en-US" dirty="0">
              <a:latin typeface="News Gothic MT" charset="0"/>
              <a:ea typeface="News Gothic MT" charset="0"/>
              <a:cs typeface="News Gothic MT" charset="0"/>
            </a:endParaRPr>
          </a:p>
          <a:p>
            <a:pPr marL="514350" lvl="0" indent="-514350">
              <a:buFont typeface="+mj-lt"/>
              <a:buAutoNum type="arabicPeriod"/>
            </a:pPr>
            <a:endParaRPr lang="en-US" dirty="0" smtClean="0">
              <a:latin typeface="News Gothic MT" charset="0"/>
              <a:ea typeface="News Gothic MT" charset="0"/>
              <a:cs typeface="News Gothic MT" charset="0"/>
            </a:endParaRPr>
          </a:p>
          <a:p>
            <a:pPr marL="514350" lvl="0" indent="-514350">
              <a:buFont typeface="+mj-lt"/>
              <a:buAutoNum type="arabicPeriod"/>
            </a:pPr>
            <a:endParaRPr lang="en-US" dirty="0">
              <a:latin typeface="News Gothic MT" charset="0"/>
              <a:ea typeface="News Gothic MT" charset="0"/>
              <a:cs typeface="News Gothic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98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Box 3"/>
          <p:cNvSpPr txBox="1">
            <a:spLocks noChangeArrowheads="1"/>
          </p:cNvSpPr>
          <p:nvPr/>
        </p:nvSpPr>
        <p:spPr bwMode="auto">
          <a:xfrm>
            <a:off x="542925" y="2339779"/>
            <a:ext cx="8158163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9pPr>
          </a:lstStyle>
          <a:p>
            <a:pPr algn="ctr"/>
            <a:r>
              <a:rPr lang="en-US" sz="7200" b="1" spc="-300" dirty="0" smtClean="0"/>
              <a:t>WHAT IS A</a:t>
            </a:r>
          </a:p>
          <a:p>
            <a:pPr algn="ctr"/>
            <a:r>
              <a:rPr lang="en-US" sz="7200" b="1" spc="-300" dirty="0" smtClean="0"/>
              <a:t>BRAND? </a:t>
            </a:r>
          </a:p>
        </p:txBody>
      </p:sp>
    </p:spTree>
    <p:extLst>
      <p:ext uri="{BB962C8B-B14F-4D97-AF65-F5344CB8AC3E}">
        <p14:creationId xmlns:p14="http://schemas.microsoft.com/office/powerpoint/2010/main" val="133433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4-04-19 at 9.57.40 AM.pn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" y="952500"/>
            <a:ext cx="8039100" cy="494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76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M Final Proxima 1-C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87" y="0"/>
            <a:ext cx="8465038" cy="654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10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Box 3"/>
          <p:cNvSpPr txBox="1">
            <a:spLocks noChangeArrowheads="1"/>
          </p:cNvSpPr>
          <p:nvPr/>
        </p:nvSpPr>
        <p:spPr bwMode="auto">
          <a:xfrm>
            <a:off x="542925" y="929912"/>
            <a:ext cx="8158163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9pPr>
          </a:lstStyle>
          <a:p>
            <a:pPr algn="ctr"/>
            <a:r>
              <a:rPr lang="en-US" sz="7200" b="1" spc="-300" dirty="0" smtClean="0"/>
              <a:t>WHAT IS A</a:t>
            </a:r>
          </a:p>
          <a:p>
            <a:pPr algn="ctr"/>
            <a:r>
              <a:rPr lang="en-US" sz="7200" b="1" spc="-300" dirty="0" smtClean="0"/>
              <a:t>BRAND? </a:t>
            </a:r>
          </a:p>
        </p:txBody>
      </p:sp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542925" y="3490826"/>
            <a:ext cx="81581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9pPr>
          </a:lstStyle>
          <a:p>
            <a:pPr algn="ctr"/>
            <a:r>
              <a:rPr lang="en-US" b="1" dirty="0" smtClean="0"/>
              <a:t>Something applied to an average thing to </a:t>
            </a:r>
          </a:p>
          <a:p>
            <a:pPr algn="ctr"/>
            <a:r>
              <a:rPr lang="en-US" b="1" dirty="0" smtClean="0"/>
              <a:t>make it seem more special</a:t>
            </a:r>
            <a:endParaRPr lang="en-US" b="1" u="sng" dirty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42924" y="4464347"/>
            <a:ext cx="81581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9pPr>
          </a:lstStyle>
          <a:p>
            <a:pPr algn="ctr"/>
            <a:r>
              <a:rPr lang="en-US" b="1" dirty="0" smtClean="0"/>
              <a:t>A logo, tagline, mission statement, etc.</a:t>
            </a:r>
            <a:endParaRPr lang="en-US" b="1" u="sng" dirty="0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542923" y="5127830"/>
            <a:ext cx="815816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9pPr>
          </a:lstStyle>
          <a:p>
            <a:pPr algn="ctr"/>
            <a:r>
              <a:rPr lang="en-US" b="1" dirty="0" smtClean="0"/>
              <a:t>An ‘aspirational’ </a:t>
            </a:r>
            <a:r>
              <a:rPr lang="en-US" b="1" u="sng" dirty="0" smtClean="0"/>
              <a:t>stake in the ground</a:t>
            </a:r>
            <a:r>
              <a:rPr lang="en-US" b="1" dirty="0" smtClean="0"/>
              <a:t> and the</a:t>
            </a:r>
          </a:p>
          <a:p>
            <a:pPr algn="ctr"/>
            <a:r>
              <a:rPr lang="en-US" b="1" u="sng" dirty="0" smtClean="0"/>
              <a:t>tools and rules</a:t>
            </a:r>
            <a:r>
              <a:rPr lang="en-US" b="1" dirty="0" smtClean="0"/>
              <a:t> that </a:t>
            </a:r>
            <a:r>
              <a:rPr lang="en-US" b="1" dirty="0" smtClean="0"/>
              <a:t>enable </a:t>
            </a:r>
            <a:endParaRPr lang="en-US" b="1" dirty="0" smtClean="0"/>
          </a:p>
          <a:p>
            <a:pPr algn="ctr"/>
            <a:r>
              <a:rPr lang="en-US" b="1" dirty="0" smtClean="0"/>
              <a:t>average people to do genius-level work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59912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Box 3"/>
          <p:cNvSpPr txBox="1">
            <a:spLocks noChangeArrowheads="1"/>
          </p:cNvSpPr>
          <p:nvPr/>
        </p:nvSpPr>
        <p:spPr bwMode="auto">
          <a:xfrm>
            <a:off x="542925" y="1233993"/>
            <a:ext cx="8158163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9pPr>
          </a:lstStyle>
          <a:p>
            <a:pPr algn="ctr"/>
            <a:r>
              <a:rPr lang="en-US" sz="7200" b="1" spc="-300" dirty="0" smtClean="0"/>
              <a:t>WHAT DOES</a:t>
            </a:r>
          </a:p>
          <a:p>
            <a:pPr algn="ctr"/>
            <a:r>
              <a:rPr lang="en-US" sz="7200" b="1" spc="-300" dirty="0" smtClean="0"/>
              <a:t>BRANDING &amp; MARKETING COST? </a:t>
            </a:r>
          </a:p>
        </p:txBody>
      </p:sp>
    </p:spTree>
    <p:extLst>
      <p:ext uri="{BB962C8B-B14F-4D97-AF65-F5344CB8AC3E}">
        <p14:creationId xmlns:p14="http://schemas.microsoft.com/office/powerpoint/2010/main" val="16500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600"/>
            <a:ext cx="91440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28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600"/>
            <a:ext cx="91440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1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600"/>
            <a:ext cx="91440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74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600"/>
            <a:ext cx="91440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9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2047</TotalTime>
  <Words>290</Words>
  <Application>Microsoft Macintosh PowerPoint</Application>
  <PresentationFormat>On-screen Show (4:3)</PresentationFormat>
  <Paragraphs>55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ＭＳ Ｐゴシック</vt:lpstr>
      <vt:lpstr>News Gothic MT</vt:lpstr>
      <vt:lpstr>Ubuntu Light</vt:lpstr>
      <vt:lpstr>Clarity</vt:lpstr>
      <vt:lpstr>STEAL THIS BRAND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Can Marketers Exploit?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Branding Plan</vt:lpstr>
      <vt:lpstr>Platform Plan</vt:lpstr>
      <vt:lpstr>Marketing Process Plan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</dc:title>
  <dc:creator>Ron Ladouceur</dc:creator>
  <cp:lastModifiedBy>Ronald Ladouceur</cp:lastModifiedBy>
  <cp:revision>250</cp:revision>
  <dcterms:created xsi:type="dcterms:W3CDTF">2013-08-25T13:29:03Z</dcterms:created>
  <dcterms:modified xsi:type="dcterms:W3CDTF">2016-08-14T14:27:50Z</dcterms:modified>
</cp:coreProperties>
</file>